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99" r:id="rId3"/>
    <p:sldId id="388" r:id="rId4"/>
    <p:sldId id="315" r:id="rId5"/>
    <p:sldId id="352" r:id="rId6"/>
    <p:sldId id="353" r:id="rId7"/>
    <p:sldId id="355" r:id="rId8"/>
    <p:sldId id="351" r:id="rId9"/>
    <p:sldId id="354" r:id="rId10"/>
    <p:sldId id="356" r:id="rId11"/>
    <p:sldId id="387" r:id="rId12"/>
    <p:sldId id="357" r:id="rId13"/>
    <p:sldId id="358" r:id="rId14"/>
    <p:sldId id="317" r:id="rId15"/>
    <p:sldId id="360" r:id="rId16"/>
    <p:sldId id="363" r:id="rId17"/>
    <p:sldId id="359" r:id="rId18"/>
    <p:sldId id="361" r:id="rId19"/>
    <p:sldId id="362" r:id="rId20"/>
    <p:sldId id="318" r:id="rId21"/>
    <p:sldId id="381" r:id="rId22"/>
    <p:sldId id="380" r:id="rId23"/>
    <p:sldId id="364" r:id="rId24"/>
    <p:sldId id="366" r:id="rId25"/>
    <p:sldId id="365" r:id="rId26"/>
    <p:sldId id="367" r:id="rId27"/>
    <p:sldId id="368" r:id="rId28"/>
    <p:sldId id="369" r:id="rId29"/>
    <p:sldId id="319" r:id="rId30"/>
    <p:sldId id="370" r:id="rId31"/>
    <p:sldId id="26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99" autoAdjust="0"/>
  </p:normalViewPr>
  <p:slideViewPr>
    <p:cSldViewPr snapToGrid="0">
      <p:cViewPr varScale="1">
        <p:scale>
          <a:sx n="92" d="100"/>
          <a:sy n="92" d="100"/>
        </p:scale>
        <p:origin x="61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11:57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11:57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11:57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11:57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11:57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11:57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11:57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11:57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11:57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11:57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11:57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Raszterműveletek, raszter-vektor konverzió 2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noProof="0" dirty="0"/>
              <a:t>Raszterműveletek, raszter-vektor konverzió 2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Térinformatika az energiatervezésben</a:t>
            </a:r>
            <a:endParaRPr lang="hu-HU" noProof="0" dirty="0"/>
          </a:p>
          <a:p>
            <a:r>
              <a:rPr lang="hu-HU" noProof="0" dirty="0"/>
              <a:t>2026.02.1</a:t>
            </a:r>
            <a:r>
              <a:rPr lang="hu-HU"/>
              <a:t>7</a:t>
            </a:r>
            <a:r>
              <a:rPr lang="hu-HU" noProof="0"/>
              <a:t>.</a:t>
            </a:r>
            <a:endParaRPr lang="hu-HU" noProof="0" dirty="0"/>
          </a:p>
          <a:p>
            <a:r>
              <a:rPr lang="hu-HU" noProof="0" dirty="0" err="1"/>
              <a:t>Bede-Fazekas</a:t>
            </a:r>
            <a:r>
              <a:rPr lang="hu-HU" noProof="0" dirty="0"/>
              <a:t> Ákos</a:t>
            </a:r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44BAE7-8B09-7F99-D206-4BEC0E1B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FB6FF9-5D05-CCD1-9474-B16DE75C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257800" cy="4754563"/>
          </a:xfrm>
        </p:spPr>
        <p:txBody>
          <a:bodyPr/>
          <a:lstStyle/>
          <a:p>
            <a:r>
              <a:rPr lang="hu-HU" dirty="0" err="1"/>
              <a:t>Reclassify</a:t>
            </a:r>
            <a:endParaRPr lang="hu-HU" dirty="0"/>
          </a:p>
          <a:p>
            <a:pPr lvl="1"/>
            <a:r>
              <a:rPr lang="hu-HU" dirty="0"/>
              <a:t>0–1000: </a:t>
            </a:r>
            <a:r>
              <a:rPr lang="hu-HU" dirty="0" err="1"/>
              <a:t>NoData</a:t>
            </a:r>
            <a:endParaRPr lang="hu-HU" dirty="0"/>
          </a:p>
          <a:p>
            <a:pPr lvl="1"/>
            <a:r>
              <a:rPr lang="hu-HU" dirty="0"/>
              <a:t>1000–5000: 0</a:t>
            </a:r>
          </a:p>
          <a:p>
            <a:pPr lvl="1"/>
            <a:r>
              <a:rPr lang="hu-HU" dirty="0"/>
              <a:t>5000–</a:t>
            </a:r>
            <a:r>
              <a:rPr lang="hu-HU" dirty="0" err="1"/>
              <a:t>max</a:t>
            </a:r>
            <a:r>
              <a:rPr lang="hu-HU" dirty="0"/>
              <a:t>: 1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A88A1C-709A-4DD3-1535-B0F6D63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07628F2-7791-B528-3075-FA01781D1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51901"/>
            <a:ext cx="5944552" cy="4619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324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249173-B3A7-954C-69B3-DBF83CA6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Raszter–vektor konverzió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FF01EE0-2D17-A44B-9C33-226345DFD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F0FC5E-53F0-1762-39CE-483769F7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11:57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B6DB1E-A064-AA6A-702B-264ED844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Konverziós lehetőségek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D7C017-5E0B-3E32-FA23-73440B21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877050" cy="4754563"/>
          </a:xfrm>
        </p:spPr>
        <p:txBody>
          <a:bodyPr/>
          <a:lstStyle/>
          <a:p>
            <a:r>
              <a:rPr lang="hu-HU" noProof="0" dirty="0"/>
              <a:t>vektor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raszter</a:t>
            </a:r>
          </a:p>
          <a:p>
            <a:pPr lvl="1"/>
            <a:r>
              <a:rPr lang="hu-HU" dirty="0" err="1"/>
              <a:t>raszterizálás</a:t>
            </a:r>
            <a:r>
              <a:rPr lang="hu-HU" dirty="0"/>
              <a:t> (pontok, vonalláncok, poligonok raszterré alakítása)</a:t>
            </a:r>
          </a:p>
          <a:p>
            <a:pPr lvl="1"/>
            <a:r>
              <a:rPr lang="hu-HU" dirty="0"/>
              <a:t>interpolációs eljárások pontokból, vonalakból (pl. domborzatmodell létrehozása szintvonalakból és </a:t>
            </a:r>
            <a:r>
              <a:rPr lang="hu-HU" dirty="0" err="1"/>
              <a:t>szintkótákból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pontok, vonalak sűrűsége</a:t>
            </a:r>
          </a:p>
          <a:p>
            <a:pPr lvl="1"/>
            <a:r>
              <a:rPr lang="hu-HU" dirty="0"/>
              <a:t>vektoroktól vett távolság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F6F108-7ED7-B954-D457-DD9EA676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térkép, szöveg, diagram, öltés látható&#10;&#10;Automatikusan generált leírás">
            <a:extLst>
              <a:ext uri="{FF2B5EF4-FFF2-40B4-BE49-F238E27FC236}">
                <a16:creationId xmlns:a16="http://schemas.microsoft.com/office/drawing/2014/main" id="{E8A28644-15D1-4A2A-A604-C6308896F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422400"/>
            <a:ext cx="4328492" cy="4666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369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B6DB1E-A064-AA6A-702B-264ED844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Konverziós lehetőségek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D7C017-5E0B-3E32-FA23-73440B21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877050" cy="4754563"/>
          </a:xfrm>
        </p:spPr>
        <p:txBody>
          <a:bodyPr/>
          <a:lstStyle/>
          <a:p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</a:t>
            </a:r>
          </a:p>
          <a:p>
            <a:pPr lvl="1"/>
            <a:r>
              <a:rPr lang="hu-HU" dirty="0" err="1"/>
              <a:t>vektorizálás</a:t>
            </a:r>
            <a:r>
              <a:rPr lang="hu-HU" dirty="0"/>
              <a:t> (cellák átalakítása pontokká/vonalláncokká/poligonokká)</a:t>
            </a:r>
          </a:p>
          <a:p>
            <a:pPr lvl="1"/>
            <a:r>
              <a:rPr lang="hu-HU" dirty="0"/>
              <a:t>digitalizálás</a:t>
            </a:r>
          </a:p>
          <a:p>
            <a:pPr lvl="1"/>
            <a:r>
              <a:rPr lang="hu-HU" dirty="0" err="1"/>
              <a:t>újraosztályozás</a:t>
            </a:r>
            <a:r>
              <a:rPr lang="hu-HU" dirty="0"/>
              <a:t> vagy számítások (map algebra) után átalakítás poligonokká</a:t>
            </a:r>
          </a:p>
          <a:p>
            <a:pPr lvl="1"/>
            <a:r>
              <a:rPr lang="hu-HU" dirty="0"/>
              <a:t>szintvonalak képzése</a:t>
            </a:r>
          </a:p>
          <a:p>
            <a:pPr lvl="1"/>
            <a:r>
              <a:rPr lang="hu-HU" dirty="0"/>
              <a:t>raszter területének/befoglaló dobozának poligonná alakítása</a:t>
            </a:r>
          </a:p>
          <a:p>
            <a:pPr lvl="1"/>
            <a:r>
              <a:rPr lang="hu-HU" dirty="0"/>
              <a:t>raszterértékek kinyerése adott pontokban</a:t>
            </a:r>
          </a:p>
          <a:p>
            <a:pPr lvl="1"/>
            <a:r>
              <a:rPr lang="hu-HU" dirty="0"/>
              <a:t>raszterértékek statisztikájának kinyerése poligonokban (zónákban)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F6F108-7ED7-B954-D457-DD9EA676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térkép, szöveg, diagram, öltés látható&#10;&#10;Automatikusan generált leírás">
            <a:extLst>
              <a:ext uri="{FF2B5EF4-FFF2-40B4-BE49-F238E27FC236}">
                <a16:creationId xmlns:a16="http://schemas.microsoft.com/office/drawing/2014/main" id="{E8A28644-15D1-4A2A-A604-C6308896F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422400"/>
            <a:ext cx="4328492" cy="4666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600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E2A7C6-5F45-5BC3-3C9C-7B4B21C7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Vektor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raszter átalakítás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ACE602-87B4-0A76-6C5E-80D5C061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110455" cy="4754563"/>
          </a:xfrm>
        </p:spPr>
        <p:txBody>
          <a:bodyPr/>
          <a:lstStyle/>
          <a:p>
            <a:r>
              <a:rPr lang="hu-HU" dirty="0" err="1"/>
              <a:t>raszterizálás</a:t>
            </a:r>
            <a:endParaRPr lang="hu-HU" dirty="0"/>
          </a:p>
          <a:p>
            <a:pPr lvl="1"/>
            <a:r>
              <a:rPr lang="hu-HU" dirty="0"/>
              <a:t>Conversion &gt;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Point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Conversion &gt;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Polyline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Conversion &gt;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Polygon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r>
              <a:rPr lang="hu-HU" dirty="0"/>
              <a:t>valamelyik mező értékét megkapja a cella</a:t>
            </a:r>
          </a:p>
          <a:p>
            <a:pPr lvl="1"/>
            <a:r>
              <a:rPr lang="hu-HU" dirty="0"/>
              <a:t>ha nincs adatmező, akkor pl. FID</a:t>
            </a:r>
          </a:p>
          <a:p>
            <a:r>
              <a:rPr lang="hu-HU" dirty="0"/>
              <a:t>cellaméret + érdemes a környezeti beállításokban az </a:t>
            </a:r>
            <a:r>
              <a:rPr lang="hu-HU" dirty="0" err="1"/>
              <a:t>Extentet</a:t>
            </a:r>
            <a:r>
              <a:rPr lang="hu-HU" dirty="0"/>
              <a:t> és a </a:t>
            </a:r>
            <a:r>
              <a:rPr lang="hu-HU" dirty="0" err="1"/>
              <a:t>Snap</a:t>
            </a:r>
            <a:r>
              <a:rPr lang="hu-HU" dirty="0"/>
              <a:t> </a:t>
            </a:r>
            <a:r>
              <a:rPr lang="hu-HU" dirty="0" err="1"/>
              <a:t>Rastert</a:t>
            </a:r>
            <a:r>
              <a:rPr lang="hu-HU" dirty="0"/>
              <a:t> is megadni</a:t>
            </a:r>
          </a:p>
          <a:p>
            <a:r>
              <a:rPr lang="hu-HU" dirty="0"/>
              <a:t>vetületre kényes, 999999-es hibakóddal elhasalhat, ha a raszter és a vektor vetülete nem egyezik</a:t>
            </a:r>
          </a:p>
          <a:p>
            <a:r>
              <a:rPr lang="hu-HU" dirty="0"/>
              <a:t>	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619311-C1EA-F245-98AE-37A197BC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10" name="Kép 9" descr="A képen képernyőkép, diagram, szöveg, térkép látható&#10;&#10;Automatikusan generált leírás">
            <a:extLst>
              <a:ext uri="{FF2B5EF4-FFF2-40B4-BE49-F238E27FC236}">
                <a16:creationId xmlns:a16="http://schemas.microsoft.com/office/drawing/2014/main" id="{ED7A94D5-8FBC-5BA8-9BF6-B2F2FADBD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655" y="1422400"/>
            <a:ext cx="3070337" cy="46240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253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E2A7C6-5F45-5BC3-3C9C-7B4B21C7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Vektor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raszter átalakítás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ACE602-87B4-0A76-6C5E-80D5C061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708431" cy="4754563"/>
          </a:xfrm>
        </p:spPr>
        <p:txBody>
          <a:bodyPr/>
          <a:lstStyle/>
          <a:p>
            <a:r>
              <a:rPr lang="hu-HU" dirty="0"/>
              <a:t>több pont eshet a cellába (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assignment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választhatjuk a leggyakoribb cellaértéket (MOST_FREQUENT), vagy valamilyen statisztikáját az értékeknek (összeg, átlag, szórás, darabszám)</a:t>
            </a:r>
          </a:p>
          <a:p>
            <a:pPr lvl="1"/>
            <a:r>
              <a:rPr lang="hu-HU" dirty="0"/>
              <a:t>a leggyakoribb érték esetén egy másik mezővel sorrendiséget adhatunk meg a döntetlen helyzetek kezelésére</a:t>
            </a:r>
          </a:p>
          <a:p>
            <a:r>
              <a:rPr lang="hu-HU" dirty="0"/>
              <a:t>vonalak esetén két lehetőség:</a:t>
            </a:r>
          </a:p>
          <a:p>
            <a:pPr lvl="1"/>
            <a:r>
              <a:rPr lang="hu-HU" dirty="0"/>
              <a:t>leghosszabb vonal értéke (MAXIMUM_LENGTH)</a:t>
            </a:r>
          </a:p>
          <a:p>
            <a:pPr lvl="1"/>
            <a:r>
              <a:rPr lang="hu-HU" dirty="0"/>
              <a:t>azon érték, amellyel bíró vonalak összesített hossza a legnagyobb (MAXIMUM_COMBINED_LENGTH)</a:t>
            </a:r>
          </a:p>
          <a:p>
            <a:pPr lvl="1"/>
            <a:r>
              <a:rPr lang="hu-HU" dirty="0"/>
              <a:t>természetesen hossz alatt a cellába eső szakasz hosszát értjük</a:t>
            </a:r>
          </a:p>
          <a:p>
            <a:r>
              <a:rPr lang="hu-HU" dirty="0"/>
              <a:t>	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619311-C1EA-F245-98AE-37A197BC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8" name="Kép 7" descr="A képen szöveg, képernyőkép, diagram, sor látható&#10;&#10;Automatikusan generált leírás">
            <a:extLst>
              <a:ext uri="{FF2B5EF4-FFF2-40B4-BE49-F238E27FC236}">
                <a16:creationId xmlns:a16="http://schemas.microsoft.com/office/drawing/2014/main" id="{14331A6D-A8CE-8A40-C5D5-0A373011B4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631" y="1607088"/>
            <a:ext cx="4516933" cy="2142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szöveg, képernyőkép, diagram, sor látható&#10;&#10;Automatikusan generált leírás">
            <a:extLst>
              <a:ext uri="{FF2B5EF4-FFF2-40B4-BE49-F238E27FC236}">
                <a16:creationId xmlns:a16="http://schemas.microsoft.com/office/drawing/2014/main" id="{97D98729-4B39-E048-9559-C148C79BA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6" t="-3676" r="-1291" b="-2443"/>
          <a:stretch/>
        </p:blipFill>
        <p:spPr>
          <a:xfrm>
            <a:off x="7546631" y="3897630"/>
            <a:ext cx="4516933" cy="21312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091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E2A7C6-5F45-5BC3-3C9C-7B4B21C7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Vektor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raszter átalakítás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ACE602-87B4-0A76-6C5E-80D5C061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708431" cy="4754563"/>
          </a:xfrm>
        </p:spPr>
        <p:txBody>
          <a:bodyPr/>
          <a:lstStyle/>
          <a:p>
            <a:r>
              <a:rPr lang="hu-HU" dirty="0"/>
              <a:t>poligonok esetén három lehetőség:</a:t>
            </a:r>
          </a:p>
          <a:p>
            <a:pPr lvl="1"/>
            <a:r>
              <a:rPr lang="hu-HU" dirty="0"/>
              <a:t>cellaközéppontot fedő poligon értéke (CELL_CENTER)</a:t>
            </a:r>
          </a:p>
          <a:p>
            <a:pPr lvl="1"/>
            <a:r>
              <a:rPr lang="hu-HU" dirty="0"/>
              <a:t>legnagyobb területű poligon értéke (MAXIMUM_AREA)</a:t>
            </a:r>
          </a:p>
          <a:p>
            <a:pPr lvl="1"/>
            <a:r>
              <a:rPr lang="hu-HU" dirty="0"/>
              <a:t>azon érték, amellyel bíró poligonok összesített területe a legnagyobb (MAXIMUM_COMBINED_AREA)</a:t>
            </a:r>
          </a:p>
          <a:p>
            <a:pPr lvl="1"/>
            <a:r>
              <a:rPr lang="hu-HU" dirty="0"/>
              <a:t>természetesen terület alatt a cellába eső részpoligonok területét értjük</a:t>
            </a:r>
          </a:p>
          <a:p>
            <a:pPr lvl="1"/>
            <a:endParaRPr lang="hu-HU" dirty="0"/>
          </a:p>
          <a:p>
            <a:r>
              <a:rPr lang="hu-HU" dirty="0"/>
              <a:t>	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619311-C1EA-F245-98AE-37A197BC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9" name="Kép 8" descr="A képen szöveg, képernyőkép, diagram, Téglalap látható&#10;&#10;Automatikusan generált leírás">
            <a:extLst>
              <a:ext uri="{FF2B5EF4-FFF2-40B4-BE49-F238E27FC236}">
                <a16:creationId xmlns:a16="http://schemas.microsoft.com/office/drawing/2014/main" id="{6D4907C2-5AEC-F11C-54D3-32446917B6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3" t="-3271" r="-1459" b="-2047"/>
          <a:stretch/>
        </p:blipFill>
        <p:spPr>
          <a:xfrm>
            <a:off x="7546630" y="1422400"/>
            <a:ext cx="4516933" cy="19230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048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FBCEA0-D8B3-B45A-7BAC-41A8E24F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Vektor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raszter átalakítás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2F3EDB-9576-5447-BA47-C60A3727D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8255074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aggregáljuk a sopron30.tif-et 100×100-as blokkokba, mediánt alkalmazva</a:t>
            </a:r>
          </a:p>
          <a:p>
            <a:pPr lvl="1"/>
            <a:r>
              <a:rPr lang="hu-HU" dirty="0"/>
              <a:t>számítsuk ki az aggregált raszter minden cellájára, hogy hány pontot tartalmaz</a:t>
            </a:r>
          </a:p>
          <a:p>
            <a:pPr lvl="1"/>
            <a:r>
              <a:rPr lang="hu-HU" dirty="0"/>
              <a:t>az ismeretlen cellaértékeket alakítsuk 0-vá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27BE15-AD60-52E8-2CB4-B3BB6530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36CCB1-790C-7DA3-FD16-072C3188C9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273" y="1497970"/>
            <a:ext cx="2957303" cy="2241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B22ED50-9A45-54DC-4FC5-0AA5A0A0A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886" y="3851909"/>
            <a:ext cx="4924734" cy="22989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C882C267-7038-49AF-2218-ABABE049D1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51" y="3851910"/>
            <a:ext cx="3296482" cy="22989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83AA5CDA-373F-4416-0CB0-88510B65B3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273" y="3851910"/>
            <a:ext cx="2957303" cy="2298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7AA2944F-DBB6-B733-23C7-B6E591AD0F7C}"/>
              </a:ext>
            </a:extLst>
          </p:cNvPr>
          <p:cNvSpPr txBox="1">
            <a:spLocks/>
          </p:cNvSpPr>
          <p:nvPr/>
        </p:nvSpPr>
        <p:spPr>
          <a:xfrm>
            <a:off x="11665750" y="1497970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5EA3FFC0-1FE0-FDEA-06DE-B58858EEA496}"/>
              </a:ext>
            </a:extLst>
          </p:cNvPr>
          <p:cNvSpPr txBox="1">
            <a:spLocks/>
          </p:cNvSpPr>
          <p:nvPr/>
        </p:nvSpPr>
        <p:spPr>
          <a:xfrm>
            <a:off x="3450407" y="3816828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F8080E89-5F6F-512F-7D2B-0EF8B74D5DB4}"/>
              </a:ext>
            </a:extLst>
          </p:cNvPr>
          <p:cNvSpPr txBox="1">
            <a:spLocks/>
          </p:cNvSpPr>
          <p:nvPr/>
        </p:nvSpPr>
        <p:spPr>
          <a:xfrm>
            <a:off x="8599361" y="3816828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911845A8-4191-F57C-CFD3-D2A6F39D6478}"/>
              </a:ext>
            </a:extLst>
          </p:cNvPr>
          <p:cNvSpPr txBox="1">
            <a:spLocks/>
          </p:cNvSpPr>
          <p:nvPr/>
        </p:nvSpPr>
        <p:spPr>
          <a:xfrm>
            <a:off x="11705481" y="3816828"/>
            <a:ext cx="384826" cy="46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349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Char char="–"/>
              <a:defRPr sz="2400" kern="1200">
                <a:solidFill>
                  <a:srgbClr val="00660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0066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1451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254A7C-0960-366E-2062-73B62C9F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E683E4-91B3-CDD9-B252-2AE2938E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532614" cy="4754563"/>
          </a:xfrm>
        </p:spPr>
        <p:txBody>
          <a:bodyPr/>
          <a:lstStyle/>
          <a:p>
            <a:r>
              <a:rPr lang="hu-HU" dirty="0"/>
              <a:t>töltsd be az </a:t>
            </a:r>
            <a:r>
              <a:rPr lang="hu-HU" dirty="0" err="1"/>
              <a:t>utak.shp</a:t>
            </a:r>
            <a:r>
              <a:rPr lang="hu-HU" dirty="0"/>
              <a:t>-t és </a:t>
            </a:r>
            <a:r>
              <a:rPr lang="hu-HU" dirty="0" err="1"/>
              <a:t>felszin.shp</a:t>
            </a:r>
            <a:r>
              <a:rPr lang="hu-HU" dirty="0"/>
              <a:t>-t</a:t>
            </a:r>
          </a:p>
          <a:p>
            <a:r>
              <a:rPr lang="hu-HU" dirty="0" err="1"/>
              <a:t>raszterizáld</a:t>
            </a:r>
            <a:r>
              <a:rPr lang="hu-HU" dirty="0"/>
              <a:t> a turistautakat</a:t>
            </a:r>
          </a:p>
          <a:p>
            <a:pPr lvl="1"/>
            <a:r>
              <a:rPr lang="hu-HU" dirty="0"/>
              <a:t>a "</a:t>
            </a:r>
            <a:r>
              <a:rPr lang="hu-HU" dirty="0" err="1"/>
              <a:t>jelzesek</a:t>
            </a:r>
            <a:r>
              <a:rPr lang="hu-HU" dirty="0"/>
              <a:t>" mező alapján</a:t>
            </a:r>
          </a:p>
          <a:p>
            <a:pPr lvl="1"/>
            <a:r>
              <a:rPr lang="hu-HU" dirty="0"/>
              <a:t>a leghosszabb vonalszakasz értékét használva</a:t>
            </a:r>
          </a:p>
          <a:p>
            <a:pPr lvl="1"/>
            <a:r>
              <a:rPr lang="hu-HU" dirty="0"/>
              <a:t>mintaként a sopron30.tif domborzatmodell szolgáljon</a:t>
            </a:r>
          </a:p>
          <a:p>
            <a:r>
              <a:rPr lang="hu-HU" dirty="0"/>
              <a:t>majd </a:t>
            </a:r>
            <a:r>
              <a:rPr lang="hu-HU" dirty="0" err="1"/>
              <a:t>raszterizáld</a:t>
            </a:r>
            <a:r>
              <a:rPr lang="hu-HU" dirty="0"/>
              <a:t> a felszínkategóriákat</a:t>
            </a:r>
          </a:p>
          <a:p>
            <a:pPr lvl="1"/>
            <a:r>
              <a:rPr lang="hu-HU" dirty="0"/>
              <a:t>a "</a:t>
            </a:r>
            <a:r>
              <a:rPr lang="hu-HU" dirty="0" err="1"/>
              <a:t>kategoria</a:t>
            </a:r>
            <a:r>
              <a:rPr lang="hu-HU" dirty="0"/>
              <a:t>_" mező alapján</a:t>
            </a:r>
          </a:p>
          <a:p>
            <a:pPr lvl="1"/>
            <a:r>
              <a:rPr lang="hu-HU" dirty="0"/>
              <a:t>az összességében legnagyobb területtel bíró értéket használva</a:t>
            </a:r>
          </a:p>
          <a:p>
            <a:pPr lvl="1"/>
            <a:r>
              <a:rPr lang="hu-HU" dirty="0"/>
              <a:t>mintaként az aggregált domborzatmodell szolgáljon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13D12B-2A8B-F167-8631-07948B44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D5A2B6E-530B-4750-6242-AF5F344AE1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814" y="187643"/>
            <a:ext cx="4685930" cy="3241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F05F606-93B8-2E97-E3BA-507A93F94E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814" y="3523158"/>
            <a:ext cx="4685930" cy="32185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3141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254A7C-0960-366E-2062-73B62C9F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E683E4-91B3-CDD9-B252-2AE2938E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9608820" cy="4754563"/>
          </a:xfrm>
        </p:spPr>
        <p:txBody>
          <a:bodyPr/>
          <a:lstStyle/>
          <a:p>
            <a:r>
              <a:rPr lang="hu-HU" dirty="0" err="1"/>
              <a:t>Polyline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input </a:t>
            </a:r>
            <a:r>
              <a:rPr lang="hu-HU" dirty="0" err="1"/>
              <a:t>features</a:t>
            </a:r>
            <a:r>
              <a:rPr lang="hu-HU" dirty="0"/>
              <a:t>: utak</a:t>
            </a:r>
          </a:p>
          <a:p>
            <a:pPr lvl="1"/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: </a:t>
            </a:r>
            <a:r>
              <a:rPr lang="hu-HU" dirty="0" err="1"/>
              <a:t>jelzesek</a:t>
            </a:r>
            <a:endParaRPr lang="hu-HU" dirty="0"/>
          </a:p>
          <a:p>
            <a:pPr lvl="1"/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assignment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/>
              <a:t>MAXIMUM_LENGTH</a:t>
            </a:r>
          </a:p>
          <a:p>
            <a:pPr lvl="1"/>
            <a:r>
              <a:rPr lang="hu-HU" dirty="0" err="1"/>
              <a:t>cellsize</a:t>
            </a:r>
            <a:r>
              <a:rPr lang="hu-HU" dirty="0"/>
              <a:t>, </a:t>
            </a:r>
            <a:r>
              <a:rPr lang="hu-HU" dirty="0" err="1"/>
              <a:t>extent</a:t>
            </a:r>
            <a:r>
              <a:rPr lang="hu-HU" dirty="0"/>
              <a:t>, </a:t>
            </a:r>
            <a:r>
              <a:rPr lang="hu-HU" dirty="0" err="1"/>
              <a:t>snap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/>
              <a:t>sopron30.tif</a:t>
            </a:r>
          </a:p>
          <a:p>
            <a:r>
              <a:rPr lang="hu-HU" dirty="0" err="1"/>
              <a:t>Polygon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Raster</a:t>
            </a:r>
            <a:endParaRPr lang="hu-HU" dirty="0"/>
          </a:p>
          <a:p>
            <a:pPr lvl="1"/>
            <a:r>
              <a:rPr lang="hu-HU" dirty="0"/>
              <a:t>input </a:t>
            </a:r>
            <a:r>
              <a:rPr lang="hu-HU" dirty="0" err="1"/>
              <a:t>features</a:t>
            </a:r>
            <a:r>
              <a:rPr lang="hu-HU" dirty="0"/>
              <a:t>: </a:t>
            </a:r>
            <a:r>
              <a:rPr lang="hu-HU" dirty="0" err="1"/>
              <a:t>felszin</a:t>
            </a:r>
            <a:endParaRPr lang="hu-HU" dirty="0"/>
          </a:p>
          <a:p>
            <a:pPr lvl="1"/>
            <a:r>
              <a:rPr lang="hu-HU" dirty="0" err="1"/>
              <a:t>value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: </a:t>
            </a:r>
            <a:r>
              <a:rPr lang="hu-HU" dirty="0" err="1"/>
              <a:t>kategoria</a:t>
            </a:r>
            <a:r>
              <a:rPr lang="hu-HU" dirty="0"/>
              <a:t>_</a:t>
            </a:r>
          </a:p>
          <a:p>
            <a:pPr lvl="1"/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assignment</a:t>
            </a:r>
            <a:r>
              <a:rPr lang="hu-HU" dirty="0"/>
              <a:t> </a:t>
            </a:r>
            <a:r>
              <a:rPr lang="hu-HU" dirty="0" err="1"/>
              <a:t>type</a:t>
            </a:r>
            <a:r>
              <a:rPr lang="hu-HU" dirty="0"/>
              <a:t>: MAXIMUM_COMBINED_AREA</a:t>
            </a:r>
          </a:p>
          <a:p>
            <a:pPr lvl="1"/>
            <a:r>
              <a:rPr lang="hu-HU" dirty="0" err="1"/>
              <a:t>cellsize</a:t>
            </a:r>
            <a:r>
              <a:rPr lang="hu-HU" dirty="0"/>
              <a:t>, </a:t>
            </a:r>
            <a:r>
              <a:rPr lang="hu-HU" dirty="0" err="1"/>
              <a:t>extent</a:t>
            </a:r>
            <a:r>
              <a:rPr lang="hu-HU" dirty="0"/>
              <a:t>, </a:t>
            </a:r>
            <a:r>
              <a:rPr lang="hu-HU" dirty="0" err="1"/>
              <a:t>snap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: </a:t>
            </a:r>
            <a:r>
              <a:rPr lang="hu-HU" dirty="0" err="1"/>
              <a:t>sopron_aggregalt.tif</a:t>
            </a:r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13D12B-2A8B-F167-8631-07948B44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EAD7D1A-2FD9-97BE-3FE8-DFBD7D32F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92" y="143123"/>
            <a:ext cx="3256599" cy="14581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DE82D15-C338-A94B-9C9F-FE37ECE340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792" y="1729333"/>
            <a:ext cx="3256599" cy="2409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2E8A2B3-327E-FCAB-42D8-A49700E06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715" y="147142"/>
            <a:ext cx="3115104" cy="145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402E5FA-FA15-02C9-54DC-A014BA0FD0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801" y="1729333"/>
            <a:ext cx="3109018" cy="24097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80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Tartalom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raszteres adatmodell, megjelenítés</a:t>
            </a:r>
          </a:p>
          <a:p>
            <a:r>
              <a:rPr lang="hu-HU" noProof="0" dirty="0"/>
              <a:t>cellakiosztás</a:t>
            </a:r>
          </a:p>
          <a:p>
            <a:pPr marL="306388" lvl="1" indent="0">
              <a:buNone/>
            </a:pPr>
            <a:r>
              <a:rPr lang="hu-HU" noProof="0" dirty="0" err="1"/>
              <a:t>újramintavételezés</a:t>
            </a:r>
            <a:r>
              <a:rPr lang="hu-HU" noProof="0" dirty="0"/>
              <a:t>, vágás</a:t>
            </a:r>
          </a:p>
          <a:p>
            <a:r>
              <a:rPr lang="hu-HU" dirty="0"/>
              <a:t>rasztereszközök</a:t>
            </a:r>
          </a:p>
          <a:p>
            <a:r>
              <a:rPr lang="hu-HU" noProof="0" dirty="0" err="1"/>
              <a:t>újraosztályozás</a:t>
            </a:r>
            <a:endParaRPr lang="hu-HU" noProof="0" dirty="0"/>
          </a:p>
          <a:p>
            <a:r>
              <a:rPr lang="hu-HU" noProof="0" dirty="0"/>
              <a:t>raszter–vektor konverzió</a:t>
            </a:r>
          </a:p>
          <a:p>
            <a:pPr lvl="1"/>
            <a:r>
              <a:rPr lang="hu-HU" noProof="0" dirty="0"/>
              <a:t>vektor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raszter átalakítás</a:t>
            </a:r>
          </a:p>
          <a:p>
            <a:pPr lvl="1"/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 átalakítás</a:t>
            </a:r>
          </a:p>
          <a:p>
            <a:pPr lvl="1"/>
            <a:r>
              <a:rPr lang="hu-HU" dirty="0"/>
              <a:t>értékkiemelés raszterből</a:t>
            </a:r>
            <a:endParaRPr lang="hu-HU" noProof="0" dirty="0"/>
          </a:p>
          <a:p>
            <a:r>
              <a:rPr lang="hu-HU" noProof="0" dirty="0"/>
              <a:t>vetület megadása, </a:t>
            </a:r>
            <a:r>
              <a:rPr lang="hu-HU"/>
              <a:t>vetületi transzformáció</a:t>
            </a:r>
            <a:endParaRPr lang="hu-HU" noProof="0" dirty="0"/>
          </a:p>
          <a:p>
            <a:r>
              <a:rPr lang="hu-HU" dirty="0"/>
              <a:t>raszterek közötti műveletek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Föld, Világ, térkép, szöveg látható&#10;&#10;Automatikusan generált leírás">
            <a:extLst>
              <a:ext uri="{FF2B5EF4-FFF2-40B4-BE49-F238E27FC236}">
                <a16:creationId xmlns:a16="http://schemas.microsoft.com/office/drawing/2014/main" id="{73C8BFF3-A325-91A2-6214-AC74178E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50" y="1498342"/>
            <a:ext cx="6259830" cy="4597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48BB8F9-2900-C2B9-FB40-E5D0C208CC12}"/>
              </a:ext>
            </a:extLst>
          </p:cNvPr>
          <p:cNvSpPr/>
          <p:nvPr/>
        </p:nvSpPr>
        <p:spPr>
          <a:xfrm rot="1225821">
            <a:off x="319643" y="2134329"/>
            <a:ext cx="3220753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 Ú L T   Ó R Á N –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88ADE5AB-9679-E42C-9A22-9D02E126C61B}"/>
              </a:ext>
            </a:extLst>
          </p:cNvPr>
          <p:cNvSpPr/>
          <p:nvPr/>
        </p:nvSpPr>
        <p:spPr>
          <a:xfrm rot="1225821">
            <a:off x="278150" y="5664970"/>
            <a:ext cx="454002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 Ö V E T K E Z Ő   Ó R Á N –</a:t>
            </a:r>
          </a:p>
        </p:txBody>
      </p:sp>
    </p:spTree>
    <p:extLst>
      <p:ext uri="{BB962C8B-B14F-4D97-AF65-F5344CB8AC3E}">
        <p14:creationId xmlns:p14="http://schemas.microsoft.com/office/powerpoint/2010/main" val="246556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8F03E5-D151-6D37-66EC-07072E12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 átalakítás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56A286-8869-1D8B-E226-B11722EA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286500" cy="4754563"/>
          </a:xfrm>
        </p:spPr>
        <p:txBody>
          <a:bodyPr/>
          <a:lstStyle/>
          <a:p>
            <a:r>
              <a:rPr lang="hu-HU" dirty="0"/>
              <a:t>raszter ismert értékű celláinak területe</a:t>
            </a:r>
          </a:p>
          <a:p>
            <a:pPr lvl="1"/>
            <a:r>
              <a:rPr lang="hu-HU" dirty="0"/>
              <a:t>vonalláncként vagy poligonként</a:t>
            </a:r>
          </a:p>
          <a:p>
            <a:pPr lvl="1"/>
            <a:r>
              <a:rPr lang="hu-HU" dirty="0"/>
              <a:t>3D </a:t>
            </a:r>
            <a:r>
              <a:rPr lang="hu-HU" dirty="0" err="1"/>
              <a:t>Analyst</a:t>
            </a:r>
            <a:r>
              <a:rPr lang="hu-HU" dirty="0"/>
              <a:t> &gt; Conversion &gt;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Domain</a:t>
            </a:r>
            <a:endParaRPr lang="hu-HU" dirty="0"/>
          </a:p>
          <a:p>
            <a:pPr lvl="1"/>
            <a:r>
              <a:rPr lang="hu-HU" dirty="0"/>
              <a:t>valójában a cellák középpontjait köti össze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9759C2-0CB0-A3A0-E68E-94C2069D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térkép látható&#10;&#10;Automatikusan generált leírás">
            <a:extLst>
              <a:ext uri="{FF2B5EF4-FFF2-40B4-BE49-F238E27FC236}">
                <a16:creationId xmlns:a16="http://schemas.microsoft.com/office/drawing/2014/main" id="{77C4FB1C-1F42-2643-701D-C1B74BFC0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700" y="888341"/>
            <a:ext cx="49149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4094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DB691-E6FC-CD0D-025A-3A68E564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ACB98B-F820-9A5A-99AA-08242BF5C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 átalakítás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F5EFAB-92ED-D8AE-9F4D-955F8B63C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286500" cy="4754563"/>
          </a:xfrm>
        </p:spPr>
        <p:txBody>
          <a:bodyPr/>
          <a:lstStyle/>
          <a:p>
            <a:r>
              <a:rPr lang="hu-HU" dirty="0"/>
              <a:t>raszter ismert értékű celláinak területe</a:t>
            </a:r>
          </a:p>
          <a:p>
            <a:pPr lvl="1"/>
            <a:r>
              <a:rPr lang="hu-HU" dirty="0"/>
              <a:t>vonalláncként vagy poligonként</a:t>
            </a:r>
          </a:p>
          <a:p>
            <a:pPr lvl="1"/>
            <a:r>
              <a:rPr lang="hu-HU" dirty="0"/>
              <a:t>3D </a:t>
            </a:r>
            <a:r>
              <a:rPr lang="hu-HU" dirty="0" err="1"/>
              <a:t>Analyst</a:t>
            </a:r>
            <a:r>
              <a:rPr lang="hu-HU" dirty="0"/>
              <a:t> &gt; Conversion &gt;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Domain</a:t>
            </a:r>
            <a:endParaRPr lang="hu-HU" dirty="0"/>
          </a:p>
          <a:p>
            <a:pPr lvl="1"/>
            <a:r>
              <a:rPr lang="hu-HU" dirty="0"/>
              <a:t>valójában a cellák középpontjait köti össze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3599F5-E7CD-B3FC-E5AB-FD9BA4FC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térkép látható&#10;&#10;Automatikusan generált leírás">
            <a:extLst>
              <a:ext uri="{FF2B5EF4-FFF2-40B4-BE49-F238E27FC236}">
                <a16:creationId xmlns:a16="http://schemas.microsoft.com/office/drawing/2014/main" id="{8AAE5357-F0F0-F7B6-F5A2-747C139E0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700" y="888341"/>
            <a:ext cx="49149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FA79D9E-37C7-4E66-0E11-C5339FDD7B97}"/>
              </a:ext>
            </a:extLst>
          </p:cNvPr>
          <p:cNvSpPr/>
          <p:nvPr/>
        </p:nvSpPr>
        <p:spPr>
          <a:xfrm rot="1225821">
            <a:off x="4113629" y="2671832"/>
            <a:ext cx="195245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MIÉRT?! –</a:t>
            </a:r>
          </a:p>
        </p:txBody>
      </p:sp>
    </p:spTree>
    <p:extLst>
      <p:ext uri="{BB962C8B-B14F-4D97-AF65-F5344CB8AC3E}">
        <p14:creationId xmlns:p14="http://schemas.microsoft.com/office/powerpoint/2010/main" val="400304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711B1-66C9-E6F3-1E8E-D9F23ABA7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31D8D4-BF7D-14BF-86F4-AB234FD1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 átalakítás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67D53D-3453-5782-9B0D-104978509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286500" cy="4754563"/>
          </a:xfrm>
        </p:spPr>
        <p:txBody>
          <a:bodyPr/>
          <a:lstStyle/>
          <a:p>
            <a:r>
              <a:rPr lang="hu-HU" dirty="0"/>
              <a:t>raszter ismert értékű celláinak területe</a:t>
            </a:r>
          </a:p>
          <a:p>
            <a:pPr lvl="1"/>
            <a:r>
              <a:rPr lang="hu-HU" dirty="0"/>
              <a:t>vonalláncként vagy poligonként</a:t>
            </a:r>
          </a:p>
          <a:p>
            <a:pPr lvl="1"/>
            <a:r>
              <a:rPr lang="hu-HU" dirty="0"/>
              <a:t>3D </a:t>
            </a:r>
            <a:r>
              <a:rPr lang="hu-HU" dirty="0" err="1"/>
              <a:t>Analyst</a:t>
            </a:r>
            <a:r>
              <a:rPr lang="hu-HU" dirty="0"/>
              <a:t> &gt; Conversion &gt;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Domain</a:t>
            </a:r>
            <a:endParaRPr lang="hu-HU" dirty="0"/>
          </a:p>
          <a:p>
            <a:pPr lvl="1"/>
            <a:r>
              <a:rPr lang="hu-HU" dirty="0"/>
              <a:t>valójában a cellák középpontjait köti össze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sopron30.tif ismert celláinak körvonala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8D7453-AE9F-B373-0DD5-014A31F4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térkép látható&#10;&#10;Automatikusan generált leírás">
            <a:extLst>
              <a:ext uri="{FF2B5EF4-FFF2-40B4-BE49-F238E27FC236}">
                <a16:creationId xmlns:a16="http://schemas.microsoft.com/office/drawing/2014/main" id="{E0AAAF88-82C5-8A68-F19E-82B292F22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700" y="888341"/>
            <a:ext cx="4914900" cy="114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36660A7-BE03-9359-BB21-16448D017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700" y="2131155"/>
            <a:ext cx="4914900" cy="3919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C7C343F8-A8ED-D314-8687-36AA85C89D23}"/>
              </a:ext>
            </a:extLst>
          </p:cNvPr>
          <p:cNvSpPr/>
          <p:nvPr/>
        </p:nvSpPr>
        <p:spPr>
          <a:xfrm rot="1225821">
            <a:off x="4113629" y="2671832"/>
            <a:ext cx="195245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MIÉRT?! –</a:t>
            </a:r>
          </a:p>
        </p:txBody>
      </p:sp>
    </p:spTree>
    <p:extLst>
      <p:ext uri="{BB962C8B-B14F-4D97-AF65-F5344CB8AC3E}">
        <p14:creationId xmlns:p14="http://schemas.microsoft.com/office/powerpoint/2010/main" val="4156612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8F03E5-D151-6D37-66EC-07072E12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 átalakítás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56A286-8869-1D8B-E226-B11722EA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vektorizálás</a:t>
            </a:r>
            <a:endParaRPr lang="hu-HU" dirty="0"/>
          </a:p>
          <a:p>
            <a:pPr lvl="1"/>
            <a:r>
              <a:rPr lang="hu-HU" dirty="0"/>
              <a:t>Conversion &gt;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Point</a:t>
            </a:r>
            <a:endParaRPr lang="hu-HU" dirty="0"/>
          </a:p>
          <a:p>
            <a:pPr lvl="1"/>
            <a:r>
              <a:rPr lang="hu-HU" dirty="0"/>
              <a:t>Conversion &gt;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Polyline</a:t>
            </a:r>
            <a:endParaRPr lang="hu-HU" dirty="0"/>
          </a:p>
          <a:p>
            <a:pPr lvl="1"/>
            <a:r>
              <a:rPr lang="hu-HU" dirty="0"/>
              <a:t>Conversion &gt;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Raster</a:t>
            </a:r>
            <a:r>
              <a:rPr lang="hu-HU" dirty="0"/>
              <a:t>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Polygon</a:t>
            </a:r>
            <a:endParaRPr lang="hu-HU" dirty="0"/>
          </a:p>
          <a:p>
            <a:pPr indent="-228600"/>
            <a:r>
              <a:rPr lang="hu-HU" dirty="0"/>
              <a:t>a cellaközéppontokból képezi a vektoros geometriát</a:t>
            </a:r>
          </a:p>
          <a:p>
            <a:pPr indent="-228600"/>
            <a:r>
              <a:rPr lang="hu-HU" dirty="0"/>
              <a:t>viszi magával a cellaértékeket</a:t>
            </a:r>
          </a:p>
          <a:p>
            <a:pPr lvl="1"/>
            <a:r>
              <a:rPr lang="hu-HU" dirty="0"/>
              <a:t>folytonos raszter esetén problémát okozhat a túl sok egyedi érték (a későbbi színezésben)</a:t>
            </a:r>
          </a:p>
          <a:p>
            <a:pPr lvl="1"/>
            <a:r>
              <a:rPr lang="hu-HU" dirty="0"/>
              <a:t>érdemes előbb </a:t>
            </a:r>
            <a:r>
              <a:rPr lang="hu-HU" dirty="0" err="1"/>
              <a:t>újraosztályozni</a:t>
            </a:r>
            <a:endParaRPr lang="hu-HU" dirty="0"/>
          </a:p>
          <a:p>
            <a:r>
              <a:rPr lang="hu-HU" dirty="0"/>
              <a:t>az eredménynek két adatmezője lesz:</a:t>
            </a:r>
          </a:p>
          <a:p>
            <a:pPr lvl="1"/>
            <a:r>
              <a:rPr lang="hu-HU" dirty="0"/>
              <a:t>azonosító (</a:t>
            </a:r>
            <a:r>
              <a:rPr lang="hu-HU" dirty="0" err="1"/>
              <a:t>pointid</a:t>
            </a:r>
            <a:r>
              <a:rPr lang="hu-HU" dirty="0"/>
              <a:t>/</a:t>
            </a:r>
            <a:r>
              <a:rPr lang="hu-HU" dirty="0" err="1"/>
              <a:t>id</a:t>
            </a:r>
            <a:r>
              <a:rPr lang="hu-HU" dirty="0"/>
              <a:t>) és érték (</a:t>
            </a:r>
            <a:r>
              <a:rPr lang="hu-HU" dirty="0" err="1"/>
              <a:t>gridcode</a:t>
            </a:r>
            <a:r>
              <a:rPr lang="hu-HU" dirty="0"/>
              <a:t>/</a:t>
            </a:r>
            <a:r>
              <a:rPr lang="hu-HU" dirty="0" err="1"/>
              <a:t>grid_code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9759C2-0CB0-A3A0-E68E-94C2069D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4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F85B3E-4006-6634-2C72-734019C79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 átalakítás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7E339E-8225-B474-8F28-033166E6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900377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sopron30.tif átalakítása pontokká</a:t>
            </a:r>
          </a:p>
          <a:p>
            <a:pPr lvl="1"/>
            <a:r>
              <a:rPr lang="hu-HU" dirty="0"/>
              <a:t>attribútumtábla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BE3FE6-B1E7-9E36-0EBE-DF6FA985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894C84A-F49E-156C-5BC9-F6B92D7249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577" y="1422400"/>
            <a:ext cx="5324773" cy="4669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1137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8F03E5-D151-6D37-66EC-07072E12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 átalakítás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B56A286-8869-1D8B-E226-B11722EA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vonalláncos és poligonos kimenet esetén egyszerűsíthetjük a geometriát</a:t>
            </a:r>
          </a:p>
          <a:p>
            <a:pPr lvl="1"/>
            <a:r>
              <a:rPr lang="hu-HU" dirty="0"/>
              <a:t>vagyis cikkcakkos, </a:t>
            </a:r>
            <a:r>
              <a:rPr lang="hu-HU" dirty="0" err="1"/>
              <a:t>sokvertexes</a:t>
            </a:r>
            <a:r>
              <a:rPr lang="hu-HU" dirty="0"/>
              <a:t> vonalak helyett hosszabb, egyenes szakaszokat kérhetünk</a:t>
            </a:r>
          </a:p>
          <a:p>
            <a:pPr lvl="1"/>
            <a:r>
              <a:rPr lang="hu-HU" dirty="0" err="1"/>
              <a:t>Simplify</a:t>
            </a:r>
            <a:r>
              <a:rPr lang="hu-HU" dirty="0"/>
              <a:t> </a:t>
            </a:r>
            <a:r>
              <a:rPr lang="hu-HU" dirty="0" err="1"/>
              <a:t>polylines</a:t>
            </a:r>
            <a:r>
              <a:rPr lang="hu-HU" dirty="0"/>
              <a:t>/</a:t>
            </a:r>
            <a:r>
              <a:rPr lang="hu-HU" dirty="0" err="1"/>
              <a:t>polygons</a:t>
            </a:r>
            <a:endParaRPr lang="hu-HU" dirty="0"/>
          </a:p>
          <a:p>
            <a:r>
              <a:rPr lang="hu-HU" dirty="0"/>
              <a:t>poligonok esetén kérhetünk többrészes</a:t>
            </a:r>
            <a:br>
              <a:rPr lang="hu-HU" dirty="0"/>
            </a:br>
            <a:r>
              <a:rPr lang="hu-HU" dirty="0"/>
              <a:t>geometriát (multipart </a:t>
            </a:r>
            <a:r>
              <a:rPr lang="hu-HU" dirty="0" err="1"/>
              <a:t>features</a:t>
            </a:r>
            <a:r>
              <a:rPr lang="hu-HU" dirty="0"/>
              <a:t>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9759C2-0CB0-A3A0-E68E-94C2069D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sor, képernyőkép, diagram, Téglalap látható&#10;&#10;Automatikusan generált leírás">
            <a:extLst>
              <a:ext uri="{FF2B5EF4-FFF2-40B4-BE49-F238E27FC236}">
                <a16:creationId xmlns:a16="http://schemas.microsoft.com/office/drawing/2014/main" id="{4F4D5BA8-764D-30D3-540D-520EE1E22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387" y="3235971"/>
            <a:ext cx="5714286" cy="13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diagram, képernyőkép, sor, tér látható&#10;&#10;Automatikusan generált leírás">
            <a:extLst>
              <a:ext uri="{FF2B5EF4-FFF2-40B4-BE49-F238E27FC236}">
                <a16:creationId xmlns:a16="http://schemas.microsoft.com/office/drawing/2014/main" id="{AB3A7441-2AA5-8C46-FAC4-226E0F88B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387" y="4768932"/>
            <a:ext cx="5714286" cy="1333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5119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B31BED-F338-8A3B-327A-206BE6AC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Raszter </a:t>
            </a:r>
            <a:r>
              <a:rPr lang="hu-HU" noProof="0" dirty="0">
                <a:sym typeface="Wingdings" panose="05000000000000000000" pitchFamily="2" charset="2"/>
              </a:rPr>
              <a:t> </a:t>
            </a:r>
            <a:r>
              <a:rPr lang="hu-HU" noProof="0" dirty="0"/>
              <a:t>vektor átalakítás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B7138E-A0A8-F5FE-E5AD-0E2F91F3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3494601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újraosztályozott domborzatmodell átalakítása poligonokká</a:t>
            </a:r>
          </a:p>
          <a:p>
            <a:pPr lvl="1"/>
            <a:r>
              <a:rPr lang="hu-HU" dirty="0"/>
              <a:t>azonos értékű poligonok tartozzanak egy entitásba (egy multipoligonba)</a:t>
            </a:r>
          </a:p>
          <a:p>
            <a:pPr lvl="1"/>
            <a:r>
              <a:rPr lang="hu-HU" dirty="0" err="1"/>
              <a:t>Field</a:t>
            </a:r>
            <a:r>
              <a:rPr lang="hu-HU" dirty="0"/>
              <a:t> gyanánt válasszuk a cellaértéket (</a:t>
            </a:r>
            <a:r>
              <a:rPr lang="hu-HU" dirty="0" err="1"/>
              <a:t>Value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ellenőrizzük a többrészes geometriát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9A37AF-0773-3AF4-2CBE-B480F824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2FF75F8-8533-07A9-9E4F-EFF77DC3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801" y="1422399"/>
            <a:ext cx="7716323" cy="4683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6823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A9C6F9-1C1D-0BE4-B2A2-F5F77353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9134DC-417A-3E39-3450-2F7C58C57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734050" cy="4754563"/>
          </a:xfrm>
        </p:spPr>
        <p:txBody>
          <a:bodyPr/>
          <a:lstStyle/>
          <a:p>
            <a:r>
              <a:rPr lang="hu-HU" dirty="0"/>
              <a:t>alakítsd vissza vonallánccá a korábban </a:t>
            </a:r>
            <a:r>
              <a:rPr lang="hu-HU" dirty="0" err="1"/>
              <a:t>raszterizált</a:t>
            </a:r>
            <a:r>
              <a:rPr lang="hu-HU" dirty="0"/>
              <a:t> turistautakat</a:t>
            </a:r>
          </a:p>
          <a:p>
            <a:r>
              <a:rPr lang="hu-HU" dirty="0"/>
              <a:t>használd a "</a:t>
            </a:r>
            <a:r>
              <a:rPr lang="hu-HU" dirty="0" err="1"/>
              <a:t>jelzesek</a:t>
            </a:r>
            <a:r>
              <a:rPr lang="hu-HU" dirty="0"/>
              <a:t>" mezőt a </a:t>
            </a:r>
            <a:r>
              <a:rPr lang="hu-HU" dirty="0" err="1"/>
              <a:t>vektorizáláshoz</a:t>
            </a:r>
            <a:endParaRPr lang="hu-HU" dirty="0"/>
          </a:p>
          <a:p>
            <a:r>
              <a:rPr lang="hu-HU" dirty="0"/>
              <a:t>az ismereten cellákon túl a nulla és negatív értékeket is háttérértéknek (nem útnak) tekintsd</a:t>
            </a:r>
          </a:p>
          <a:p>
            <a:r>
              <a:rPr lang="hu-HU" dirty="0"/>
              <a:t>egyszerűsítsd a vonalláncok geometriáját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13A937-05EE-B7C0-52D5-5DAE7D03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D315FC1-0D24-D55C-8730-DD8065F3A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1381774"/>
            <a:ext cx="5502042" cy="4760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157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A9C6F9-1C1D-0BE4-B2A2-F5F77353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 –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9134DC-417A-3E39-3450-2F7C58C57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Polyline</a:t>
            </a:r>
            <a:endParaRPr lang="hu-HU" dirty="0"/>
          </a:p>
          <a:p>
            <a:pPr lvl="1"/>
            <a:r>
              <a:rPr lang="hu-HU" dirty="0"/>
              <a:t>input </a:t>
            </a:r>
            <a:r>
              <a:rPr lang="hu-HU" dirty="0" err="1"/>
              <a:t>raster</a:t>
            </a:r>
            <a:r>
              <a:rPr lang="hu-HU" dirty="0"/>
              <a:t>: </a:t>
            </a:r>
            <a:r>
              <a:rPr lang="hu-HU" dirty="0" err="1"/>
              <a:t>utak_raszterkent.tif</a:t>
            </a:r>
            <a:endParaRPr lang="hu-HU" dirty="0"/>
          </a:p>
          <a:p>
            <a:pPr lvl="1"/>
            <a:r>
              <a:rPr lang="hu-HU" dirty="0" err="1"/>
              <a:t>field</a:t>
            </a:r>
            <a:r>
              <a:rPr lang="hu-HU" dirty="0"/>
              <a:t>: </a:t>
            </a:r>
            <a:r>
              <a:rPr lang="hu-HU" dirty="0" err="1"/>
              <a:t>jelzesek</a:t>
            </a:r>
            <a:endParaRPr lang="hu-HU" dirty="0"/>
          </a:p>
          <a:p>
            <a:pPr lvl="1"/>
            <a:r>
              <a:rPr lang="hu-HU" dirty="0" err="1"/>
              <a:t>background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: ZERO</a:t>
            </a:r>
          </a:p>
          <a:p>
            <a:pPr lvl="1"/>
            <a:r>
              <a:rPr lang="hu-HU" dirty="0" err="1"/>
              <a:t>simplify</a:t>
            </a:r>
            <a:r>
              <a:rPr lang="hu-HU" dirty="0"/>
              <a:t> </a:t>
            </a:r>
            <a:r>
              <a:rPr lang="hu-HU" dirty="0" err="1"/>
              <a:t>polylines</a:t>
            </a:r>
            <a:r>
              <a:rPr lang="hu-HU" dirty="0"/>
              <a:t>: bepipálva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13A937-05EE-B7C0-52D5-5DAE7D03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E53ECA6-75FB-E0F6-489B-BB76161358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5160" y="171543"/>
            <a:ext cx="5048934" cy="5912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936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65C32B-E217-FF95-28FD-43E3D444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Értékkiemelés raszterből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AB0E9E-A7C0-4809-FDA7-033890A31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cellaértékek kinyerése megadott pontokból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Extraction</a:t>
            </a:r>
            <a:r>
              <a:rPr lang="hu-HU" dirty="0"/>
              <a:t> &gt; </a:t>
            </a:r>
            <a:r>
              <a:rPr lang="hu-HU" dirty="0" err="1"/>
              <a:t>Extract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Points</a:t>
            </a:r>
            <a:endParaRPr lang="hu-HU" dirty="0"/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Extraction</a:t>
            </a:r>
            <a:r>
              <a:rPr lang="hu-HU" dirty="0"/>
              <a:t> &gt; </a:t>
            </a:r>
            <a:r>
              <a:rPr lang="hu-HU" dirty="0" err="1"/>
              <a:t>Sample</a:t>
            </a:r>
            <a:endParaRPr lang="hu-HU" dirty="0"/>
          </a:p>
          <a:p>
            <a:r>
              <a:rPr lang="hu-HU" dirty="0"/>
              <a:t>előbbi bemenetként pontgeometriát vár, utóbbi pontot vagy</a:t>
            </a:r>
            <a:br>
              <a:rPr lang="hu-HU" dirty="0"/>
            </a:br>
            <a:r>
              <a:rPr lang="hu-HU" dirty="0"/>
              <a:t>rasztert (ugyanazt vagy másikat)</a:t>
            </a:r>
          </a:p>
          <a:p>
            <a:pPr lvl="1"/>
            <a:r>
              <a:rPr lang="hu-HU" dirty="0"/>
              <a:t>a rasztercellák középpontja</a:t>
            </a:r>
          </a:p>
          <a:p>
            <a:r>
              <a:rPr lang="hu-HU" dirty="0"/>
              <a:t>előbbi pontgeometriát ad vissza, utóbbi csak egy táblázatot</a:t>
            </a:r>
          </a:p>
          <a:p>
            <a:pPr lvl="1"/>
            <a:r>
              <a:rPr lang="hu-HU" dirty="0"/>
              <a:t>de a táblázat két oszlopában a koordináták</a:t>
            </a:r>
          </a:p>
          <a:p>
            <a:pPr lvl="1"/>
            <a:r>
              <a:rPr lang="hu-HU" dirty="0"/>
              <a:t>ebből csinálhatunk pontokat bármikor: jobb klikk a rétegre &gt; Display XY Data...</a:t>
            </a:r>
          </a:p>
          <a:p>
            <a:r>
              <a:rPr lang="hu-HU" dirty="0" err="1"/>
              <a:t>Extract</a:t>
            </a:r>
            <a:r>
              <a:rPr lang="hu-HU" dirty="0"/>
              <a:t> </a:t>
            </a:r>
            <a:r>
              <a:rPr lang="hu-HU" dirty="0" err="1"/>
              <a:t>Values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: interpolálhatunk is a környező cellák alapján</a:t>
            </a:r>
          </a:p>
          <a:p>
            <a:r>
              <a:rPr lang="hu-HU" dirty="0" err="1"/>
              <a:t>Sample</a:t>
            </a:r>
            <a:r>
              <a:rPr lang="hu-HU" dirty="0"/>
              <a:t>: egyszerre több raszterből is kinyerhetjük az értékeket		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38DC59-A9A6-6613-D550-D5A2669E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Gyermekrajz, művészet, lábtörlő, tervezé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1E6C082-B98D-2FBC-0129-FB25073E0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228" y="1499360"/>
            <a:ext cx="4282746" cy="24747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698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B43A6E-8C05-C993-04E2-ED3C5E55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Újraosztályozás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8E71904-33C8-CF16-BBAE-F1682F6FC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4BC933-91E2-545D-1D43-B1071477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11:57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5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00AFB9-3946-E416-CF23-75825035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Értékkiemelés raszterből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B3C02C-2688-2DEB-47F2-DC0ED087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488429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nyerjük ki a magasságértékeket a pontokba</a:t>
            </a:r>
          </a:p>
          <a:p>
            <a:pPr lvl="1"/>
            <a:r>
              <a:rPr lang="hu-HU" dirty="0"/>
              <a:t>infó gombbal ellenőrizzük, hogy ugyanazt az értéket kapták-e meg a pontok, mint a cella</a:t>
            </a:r>
          </a:p>
          <a:p>
            <a:pPr lvl="1"/>
            <a:r>
              <a:rPr lang="hu-HU" dirty="0"/>
              <a:t>ismételjük meg interpolációval</a:t>
            </a:r>
          </a:p>
          <a:p>
            <a:pPr lvl="1"/>
            <a:r>
              <a:rPr lang="hu-HU" dirty="0"/>
              <a:t>ellenőrizzük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B12F1AB-1F5A-C257-8133-592885FD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9684212-EB97-F3F0-E99E-DA51EFDA72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881" y="220303"/>
            <a:ext cx="3899562" cy="3579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62FCEF4-78E5-85F8-9AFA-267B41479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81" y="3946434"/>
            <a:ext cx="3899562" cy="27373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465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kérdések?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9C71C8-5B43-EC10-E39C-B93270FD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/>
              <a:t>Újraosztályozás</a:t>
            </a:r>
            <a:endParaRPr lang="hu-HU" noProof="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463E44-F931-F834-6983-1C6B6FC8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597914" cy="4754563"/>
          </a:xfrm>
        </p:spPr>
        <p:txBody>
          <a:bodyPr/>
          <a:lstStyle/>
          <a:p>
            <a:r>
              <a:rPr lang="hu-HU" dirty="0"/>
              <a:t>egy raszter cellaértékeit</a:t>
            </a:r>
          </a:p>
          <a:p>
            <a:pPr lvl="1"/>
            <a:r>
              <a:rPr lang="hu-HU" dirty="0"/>
              <a:t>meg akarjuk változtatni (1–1 megfeleltetés)</a:t>
            </a:r>
          </a:p>
          <a:p>
            <a:pPr lvl="1"/>
            <a:r>
              <a:rPr lang="hu-HU" dirty="0"/>
              <a:t>vagy át akarjuk skálázni megadott tartományok alapján</a:t>
            </a:r>
          </a:p>
          <a:p>
            <a:pPr lvl="1"/>
            <a:r>
              <a:rPr lang="hu-HU" dirty="0"/>
              <a:t>ismeretlent ismertté tehetünk, vagy fordítva</a:t>
            </a:r>
          </a:p>
          <a:p>
            <a:r>
              <a:rPr lang="hu-HU" dirty="0"/>
              <a:t>három lehetőség</a:t>
            </a:r>
          </a:p>
          <a:p>
            <a:pPr lvl="1"/>
            <a:r>
              <a:rPr lang="hu-HU" dirty="0"/>
              <a:t>kézzel megadva: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Reclass</a:t>
            </a:r>
            <a:r>
              <a:rPr lang="hu-HU" dirty="0"/>
              <a:t> &gt; </a:t>
            </a:r>
            <a:r>
              <a:rPr lang="hu-HU" dirty="0" err="1"/>
              <a:t>Reclassify</a:t>
            </a:r>
            <a:endParaRPr lang="hu-HU" dirty="0"/>
          </a:p>
          <a:p>
            <a:pPr lvl="1"/>
            <a:r>
              <a:rPr lang="hu-HU" dirty="0"/>
              <a:t>szövegfájlban tárolt megfeleltető táblázat segítségével: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Reclass</a:t>
            </a:r>
            <a:r>
              <a:rPr lang="hu-HU" dirty="0"/>
              <a:t> &gt; </a:t>
            </a:r>
            <a:r>
              <a:rPr lang="hu-HU" dirty="0" err="1"/>
              <a:t>Reclass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ASCII File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ArcMap</a:t>
            </a:r>
            <a:r>
              <a:rPr lang="hu-HU" dirty="0"/>
              <a:t> saját formátumában tárolt megfeleltető táblázat segítségével: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Reclass</a:t>
            </a:r>
            <a:r>
              <a:rPr lang="hu-HU" dirty="0"/>
              <a:t> &gt; </a:t>
            </a:r>
            <a:r>
              <a:rPr lang="hu-HU" dirty="0" err="1"/>
              <a:t>Reclass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Table</a:t>
            </a:r>
            <a:endParaRPr lang="hu-HU" dirty="0"/>
          </a:p>
          <a:p>
            <a:r>
              <a:rPr lang="hu-HU" dirty="0"/>
              <a:t>alternatíva a Map algebra (később)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33A4AF-8FC7-B9EA-F35B-E2527D9C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szöveg, képernyőkép látható&#10;&#10;Automatikusan generált leírás">
            <a:extLst>
              <a:ext uri="{FF2B5EF4-FFF2-40B4-BE49-F238E27FC236}">
                <a16:creationId xmlns:a16="http://schemas.microsoft.com/office/drawing/2014/main" id="{EF15F6E3-A289-841E-EC67-1148EF825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0" t="7489" b="18789"/>
          <a:stretch/>
        </p:blipFill>
        <p:spPr>
          <a:xfrm>
            <a:off x="8436114" y="1522913"/>
            <a:ext cx="3595866" cy="1248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képernyőkép, diagram látható&#10;&#10;Automatikusan generált leírás">
            <a:extLst>
              <a:ext uri="{FF2B5EF4-FFF2-40B4-BE49-F238E27FC236}">
                <a16:creationId xmlns:a16="http://schemas.microsoft.com/office/drawing/2014/main" id="{08F6CA3D-ECF3-4065-9352-C837717BBF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5" t="6250"/>
          <a:stretch/>
        </p:blipFill>
        <p:spPr>
          <a:xfrm>
            <a:off x="8436114" y="2868930"/>
            <a:ext cx="3595866" cy="20767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265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9C71C8-5B43-EC10-E39C-B93270FD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/>
              <a:t>Újraosztályozás</a:t>
            </a:r>
            <a:endParaRPr lang="hu-HU" noProof="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463E44-F931-F834-6983-1C6B6FC80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Reclass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: többrétegű rasztereknél van értelme (vagy ha mezőt adtunk a raszterhez)</a:t>
            </a:r>
          </a:p>
          <a:p>
            <a:r>
              <a:rPr lang="hu-HU" dirty="0"/>
              <a:t>régi </a:t>
            </a:r>
            <a:r>
              <a:rPr lang="hu-HU" dirty="0" err="1"/>
              <a:t>ArcMap</a:t>
            </a:r>
            <a:r>
              <a:rPr lang="hu-HU" dirty="0"/>
              <a:t> a formátumra elég kényes volt, a 10.8 már rugalmas</a:t>
            </a:r>
          </a:p>
          <a:p>
            <a:pPr lvl="1"/>
            <a:r>
              <a:rPr lang="hu-HU" dirty="0"/>
              <a:t>ugyanannyi tizedes legyen a két oldalon</a:t>
            </a:r>
          </a:p>
          <a:p>
            <a:pPr lvl="1"/>
            <a:r>
              <a:rPr lang="hu-HU" dirty="0"/>
              <a:t>szóköz-kötőjel-szóköz</a:t>
            </a:r>
          </a:p>
          <a:p>
            <a:pPr lvl="1"/>
            <a:r>
              <a:rPr lang="hu-HU" dirty="0"/>
              <a:t>határok nem egyezhetnek meg számszakilag</a:t>
            </a:r>
          </a:p>
          <a:p>
            <a:r>
              <a:rPr lang="hu-HU" dirty="0"/>
              <a:t>eredmény: egészszámraszter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osztályozzuk a sopron30.tif magasságértékeit</a:t>
            </a:r>
          </a:p>
          <a:p>
            <a:pPr lvl="1"/>
            <a:r>
              <a:rPr lang="hu-HU" dirty="0"/>
              <a:t>5, általunk megválasztott kategóriába</a:t>
            </a:r>
          </a:p>
          <a:p>
            <a:pPr lvl="1"/>
            <a:r>
              <a:rPr lang="hu-HU" dirty="0"/>
              <a:t>mentsük el a megfeleltető táblázatot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33A4AF-8FC7-B9EA-F35B-E2527D9C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66DE3A7-4A7B-00FA-B724-0B294E83A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660" y="2481489"/>
            <a:ext cx="4616767" cy="3043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900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720386-36E1-0603-3686-178D60D8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Újraosztályozás</a:t>
            </a:r>
            <a:r>
              <a:rPr lang="hu-HU" dirty="0"/>
              <a:t> intervallumokba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3780FC-D208-C96E-306B-1B9355CD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újraosztályozás</a:t>
            </a:r>
            <a:r>
              <a:rPr lang="hu-HU" dirty="0"/>
              <a:t> megadott számú intervallumba</a:t>
            </a:r>
          </a:p>
          <a:p>
            <a:pPr lvl="1"/>
            <a:r>
              <a:rPr lang="hu-HU" dirty="0"/>
              <a:t>azonos méretű intervallumokat alkalmazva (EQUAL_INTERVAL)</a:t>
            </a:r>
          </a:p>
          <a:p>
            <a:pPr lvl="1"/>
            <a:r>
              <a:rPr lang="hu-HU" dirty="0"/>
              <a:t>azonos területű (cellaszámú) intervallumokat alkalmazva (EQUAL_AREA), vagyis </a:t>
            </a:r>
            <a:r>
              <a:rPr lang="hu-HU" dirty="0" err="1"/>
              <a:t>kvantilisek</a:t>
            </a:r>
            <a:r>
              <a:rPr lang="hu-HU" dirty="0"/>
              <a:t> alapján</a:t>
            </a:r>
          </a:p>
          <a:p>
            <a:pPr lvl="1"/>
            <a:r>
              <a:rPr lang="hu-HU" dirty="0" err="1"/>
              <a:t>Jenks</a:t>
            </a:r>
            <a:r>
              <a:rPr lang="hu-HU" dirty="0"/>
              <a:t>-féle természetes felosztást alkalmazva</a:t>
            </a:r>
            <a:br>
              <a:rPr lang="hu-HU" dirty="0"/>
            </a:br>
            <a:r>
              <a:rPr lang="hu-HU" dirty="0"/>
              <a:t>(NATURAL_BREAKS)</a:t>
            </a:r>
          </a:p>
          <a:p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Reclass</a:t>
            </a:r>
            <a:r>
              <a:rPr lang="hu-HU" dirty="0"/>
              <a:t> &gt; </a:t>
            </a:r>
            <a:r>
              <a:rPr lang="hu-HU" dirty="0" err="1"/>
              <a:t>Slice</a:t>
            </a:r>
            <a:endParaRPr lang="hu-HU" dirty="0"/>
          </a:p>
          <a:p>
            <a:r>
              <a:rPr lang="hu-HU" dirty="0"/>
              <a:t>hasonló lehetőségek, mint a megjelenítésnél</a:t>
            </a:r>
          </a:p>
          <a:p>
            <a:pPr lvl="1"/>
            <a:r>
              <a:rPr lang="hu-HU" dirty="0"/>
              <a:t>csak kevésbé rugalmas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sopron30.tif </a:t>
            </a:r>
            <a:r>
              <a:rPr lang="hu-HU" dirty="0" err="1"/>
              <a:t>Jenks</a:t>
            </a:r>
            <a:r>
              <a:rPr lang="hu-HU" dirty="0"/>
              <a:t>-féle felosztása</a:t>
            </a:r>
          </a:p>
          <a:p>
            <a:pPr lvl="1"/>
            <a:r>
              <a:rPr lang="hu-HU" dirty="0"/>
              <a:t>10 intervallumba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DDE2DD-0928-DB94-DA3A-21641F9A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3C9B17E-2E73-BC1A-46BC-BE0DC5826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70" y="2752695"/>
            <a:ext cx="5313997" cy="33252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46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675B55-AD0C-01B2-FF69-AFD3C37D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Újraosztályozás</a:t>
            </a:r>
            <a:r>
              <a:rPr lang="hu-HU" dirty="0"/>
              <a:t> mező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867ECD-C2AF-2598-4A74-EA7EF6218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323944" cy="4754563"/>
          </a:xfrm>
        </p:spPr>
        <p:txBody>
          <a:bodyPr/>
          <a:lstStyle/>
          <a:p>
            <a:r>
              <a:rPr lang="hu-HU" dirty="0"/>
              <a:t>az egészszám- vagy kategorikus rasztereknek van "attribútumtáblája"</a:t>
            </a:r>
          </a:p>
          <a:p>
            <a:pPr lvl="1"/>
            <a:r>
              <a:rPr lang="hu-HU" dirty="0"/>
              <a:t>ami valójában az egyes számértékek/kategóriák számosságát (</a:t>
            </a:r>
            <a:r>
              <a:rPr lang="hu-HU" dirty="0" err="1"/>
              <a:t>Count</a:t>
            </a:r>
            <a:r>
              <a:rPr lang="hu-HU" dirty="0"/>
              <a:t>) tartalmazza</a:t>
            </a:r>
          </a:p>
          <a:p>
            <a:r>
              <a:rPr lang="hu-HU" dirty="0"/>
              <a:t>jobb klikk &gt; Open </a:t>
            </a:r>
            <a:r>
              <a:rPr lang="hu-HU" dirty="0" err="1"/>
              <a:t>Attribute</a:t>
            </a:r>
            <a:r>
              <a:rPr lang="hu-HU" dirty="0"/>
              <a:t> </a:t>
            </a:r>
            <a:r>
              <a:rPr lang="hu-HU" dirty="0" err="1"/>
              <a:t>Table</a:t>
            </a:r>
            <a:endParaRPr lang="hu-HU" dirty="0"/>
          </a:p>
          <a:p>
            <a:pPr lvl="1"/>
            <a:r>
              <a:rPr lang="hu-HU" dirty="0"/>
              <a:t>valós számot tartalmazó rasztereknél inaktív a lehetőség</a:t>
            </a:r>
          </a:p>
          <a:p>
            <a:pPr lvl="1"/>
            <a:r>
              <a:rPr lang="hu-HU" dirty="0"/>
              <a:t>túl sok az egyedi érték + kb. mindegyik számossága 1 lenne</a:t>
            </a:r>
          </a:p>
          <a:p>
            <a:r>
              <a:rPr lang="hu-HU" dirty="0"/>
              <a:t>ehhez az "attribútumtáblához" hozzáadhatunk új "mezőket"</a:t>
            </a:r>
          </a:p>
          <a:p>
            <a:pPr lvl="1"/>
            <a:r>
              <a:rPr lang="hu-HU" dirty="0"/>
              <a:t>ez is egyfajta </a:t>
            </a:r>
            <a:r>
              <a:rPr lang="hu-HU" dirty="0" err="1"/>
              <a:t>újraosztályozást</a:t>
            </a:r>
            <a:r>
              <a:rPr lang="hu-HU" dirty="0"/>
              <a:t> tesz lehetővé</a:t>
            </a:r>
          </a:p>
          <a:p>
            <a:pPr lvl="1"/>
            <a:r>
              <a:rPr lang="hu-HU" dirty="0" err="1"/>
              <a:t>Table</a:t>
            </a:r>
            <a:r>
              <a:rPr lang="hu-HU" dirty="0"/>
              <a:t> </a:t>
            </a:r>
            <a:r>
              <a:rPr lang="hu-HU" dirty="0" err="1"/>
              <a:t>Options</a:t>
            </a:r>
            <a:r>
              <a:rPr lang="hu-HU" dirty="0"/>
              <a:t> &gt; Add </a:t>
            </a:r>
            <a:r>
              <a:rPr lang="hu-HU" dirty="0" err="1"/>
              <a:t>Field</a:t>
            </a:r>
            <a:r>
              <a:rPr lang="hu-HU" dirty="0"/>
              <a:t>…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természetes felosztáshoz új, szöveges oszlop</a:t>
            </a:r>
          </a:p>
          <a:p>
            <a:pPr lvl="1"/>
            <a:r>
              <a:rPr lang="hu-HU" dirty="0"/>
              <a:t>nyissuk meg szerkesztésre, majd mentsük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001F4E-F506-BFF5-2BD4-7B1E3531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6B07712-C1DD-294A-5C5A-10338EA9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144" y="1399539"/>
            <a:ext cx="2877456" cy="2957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E3F4A94-BFEB-0E45-17C6-474DD9498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145" y="4471569"/>
            <a:ext cx="2877456" cy="17047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038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4E9D64-3D46-6583-6C58-868F5BBF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Újraosztályozás</a:t>
            </a:r>
            <a:r>
              <a:rPr lang="hu-HU" dirty="0"/>
              <a:t> mező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8F9981-3025-9B46-E41E-889FFBE6B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előbb bemutatott "</a:t>
            </a:r>
            <a:r>
              <a:rPr lang="hu-HU" dirty="0" err="1"/>
              <a:t>újraosztályozás</a:t>
            </a:r>
            <a:r>
              <a:rPr lang="hu-HU" dirty="0"/>
              <a:t>" véglegesítése: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&gt; </a:t>
            </a:r>
            <a:r>
              <a:rPr lang="hu-HU" dirty="0" err="1"/>
              <a:t>Reclass</a:t>
            </a:r>
            <a:r>
              <a:rPr lang="hu-HU" dirty="0"/>
              <a:t> &gt; </a:t>
            </a:r>
            <a:r>
              <a:rPr lang="hu-HU" dirty="0" err="1"/>
              <a:t>Lookup</a:t>
            </a:r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véglegesítsük az </a:t>
            </a:r>
            <a:r>
              <a:rPr lang="hu-HU" dirty="0" err="1"/>
              <a:t>újraosztályozást</a:t>
            </a:r>
            <a:endParaRPr lang="hu-HU" dirty="0"/>
          </a:p>
          <a:p>
            <a:pPr lvl="1"/>
            <a:r>
              <a:rPr lang="hu-HU" dirty="0"/>
              <a:t>nézzünk bele az eredmény "attribútumtáblájába"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2EA5F6-9AE6-2AE5-8DC4-23B38018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 descr="A képen szöveg, képernyőkép látható&#10;&#10;Automatikusan generált leírás">
            <a:extLst>
              <a:ext uri="{FF2B5EF4-FFF2-40B4-BE49-F238E27FC236}">
                <a16:creationId xmlns:a16="http://schemas.microsoft.com/office/drawing/2014/main" id="{F059FADC-FBBD-FCC9-AD57-B84EA740E7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6" t="-4566" b="-4101"/>
          <a:stretch/>
        </p:blipFill>
        <p:spPr>
          <a:xfrm>
            <a:off x="7418069" y="93424"/>
            <a:ext cx="4632983" cy="1976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F910634-6B44-F753-3FDC-B209DFB6B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69" y="2192747"/>
            <a:ext cx="4632984" cy="39613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953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44BAE7-8B09-7F99-D206-4BEC0E1B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FB6FF9-5D05-CCD1-9474-B16DE75C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134100" cy="4754563"/>
          </a:xfrm>
        </p:spPr>
        <p:txBody>
          <a:bodyPr/>
          <a:lstStyle/>
          <a:p>
            <a:r>
              <a:rPr lang="hu-HU" dirty="0"/>
              <a:t>osztályozd újra a pontoktól vett távolság raszterét úgy, hogy</a:t>
            </a:r>
          </a:p>
          <a:p>
            <a:pPr lvl="1"/>
            <a:r>
              <a:rPr lang="hu-HU" dirty="0"/>
              <a:t>az 1000 m-nél közelebbi pontokat ismeretlenné teszed</a:t>
            </a:r>
          </a:p>
          <a:p>
            <a:pPr lvl="1"/>
            <a:r>
              <a:rPr lang="hu-HU" dirty="0"/>
              <a:t>az 1000 és 5000 között celláknak 0, míg</a:t>
            </a:r>
          </a:p>
          <a:p>
            <a:pPr lvl="1"/>
            <a:r>
              <a:rPr lang="hu-HU" dirty="0"/>
              <a:t>az 5000-nél nagyobb celláknak 1-es értéket adsz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A88A1C-709A-4DD3-1535-B0F6D63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11:57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0E4EFB5-107F-E66B-3A3E-FC95A25E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1525270"/>
            <a:ext cx="5093017" cy="3587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4564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1376</Words>
  <Application>Microsoft Office PowerPoint</Application>
  <PresentationFormat>Szélesvásznú</PresentationFormat>
  <Paragraphs>258</Paragraphs>
  <Slides>31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Courier New</vt:lpstr>
      <vt:lpstr>Wingdings</vt:lpstr>
      <vt:lpstr>Office-téma</vt:lpstr>
      <vt:lpstr>Raszterműveletek, raszter-vektor konverzió 2</vt:lpstr>
      <vt:lpstr>Tartalom</vt:lpstr>
      <vt:lpstr>Újraosztályozás</vt:lpstr>
      <vt:lpstr>Újraosztályozás</vt:lpstr>
      <vt:lpstr>Újraosztályozás</vt:lpstr>
      <vt:lpstr>Újraosztályozás intervallumokba</vt:lpstr>
      <vt:lpstr>Újraosztályozás mező alapján</vt:lpstr>
      <vt:lpstr>Újraosztályozás mező alapján</vt:lpstr>
      <vt:lpstr>1. feladat</vt:lpstr>
      <vt:lpstr>1. feladat – megoldás</vt:lpstr>
      <vt:lpstr>Raszter–vektor konverzió</vt:lpstr>
      <vt:lpstr>Konverziós lehetőségek</vt:lpstr>
      <vt:lpstr>Konverziós lehetőségek</vt:lpstr>
      <vt:lpstr>Vektor  raszter átalakítás</vt:lpstr>
      <vt:lpstr>Vektor  raszter átalakítás</vt:lpstr>
      <vt:lpstr>Vektor  raszter átalakítás</vt:lpstr>
      <vt:lpstr>Vektor  raszter átalakítás</vt:lpstr>
      <vt:lpstr>2. feladat</vt:lpstr>
      <vt:lpstr>2. feladat – megoldás</vt:lpstr>
      <vt:lpstr>Raszter  vektor átalakítás</vt:lpstr>
      <vt:lpstr>Raszter  vektor átalakítás</vt:lpstr>
      <vt:lpstr>Raszter  vektor átalakítás</vt:lpstr>
      <vt:lpstr>Raszter  vektor átalakítás</vt:lpstr>
      <vt:lpstr>Raszter  vektor átalakítás</vt:lpstr>
      <vt:lpstr>Raszter  vektor átalakítás</vt:lpstr>
      <vt:lpstr>Raszter  vektor átalakítás</vt:lpstr>
      <vt:lpstr>3. feladat</vt:lpstr>
      <vt:lpstr>3. feladat – megoldás</vt:lpstr>
      <vt:lpstr>Értékkiemelés raszterből</vt:lpstr>
      <vt:lpstr>Értékkiemelés raszterből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228</cp:revision>
  <dcterms:created xsi:type="dcterms:W3CDTF">2021-09-14T06:27:21Z</dcterms:created>
  <dcterms:modified xsi:type="dcterms:W3CDTF">2026-02-06T10:57:33Z</dcterms:modified>
</cp:coreProperties>
</file>